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4" r:id="rId2"/>
    <p:sldId id="275" r:id="rId3"/>
    <p:sldId id="276" r:id="rId4"/>
    <p:sldId id="256" r:id="rId5"/>
    <p:sldId id="257" r:id="rId6"/>
    <p:sldId id="258" r:id="rId7"/>
    <p:sldId id="266" r:id="rId8"/>
    <p:sldId id="259" r:id="rId9"/>
    <p:sldId id="260" r:id="rId10"/>
    <p:sldId id="261" r:id="rId11"/>
    <p:sldId id="268" r:id="rId12"/>
    <p:sldId id="262" r:id="rId13"/>
    <p:sldId id="267" r:id="rId14"/>
    <p:sldId id="264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72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1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8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8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3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9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7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2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2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41C8A66-B13F-4E14-2AD7-B7E0B754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8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b="1" dirty="0"/>
              <a:t>6. Tendencias y futuro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75" y="1994437"/>
            <a:ext cx="3607191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Generación distribuida:</a:t>
            </a:r>
            <a:r>
              <a:rPr lang="es-ES" sz="2000" dirty="0"/>
              <a:t> Paneles solares en viviendas, microturbinas.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Energías renovables y almacenamiento:</a:t>
            </a:r>
            <a:r>
              <a:rPr lang="es-ES" sz="2000" dirty="0"/>
              <a:t> Baterías, hidrógeno verde.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Descarbonización:</a:t>
            </a:r>
            <a:r>
              <a:rPr lang="es-ES" sz="2000" dirty="0"/>
              <a:t> Políticas para reducir el uso de combustibles fósiles.</a:t>
            </a:r>
          </a:p>
          <a:p>
            <a:pPr>
              <a:defRPr sz="1400"/>
            </a:pPr>
            <a:endParaRPr lang="en-US" dirty="0"/>
          </a:p>
        </p:txBody>
      </p:sp>
      <p:pic>
        <p:nvPicPr>
          <p:cNvPr id="1028" name="Picture 4" descr="Cómo la generación distribuida cambia al consumidor de energía?">
            <a:extLst>
              <a:ext uri="{FF2B5EF4-FFF2-40B4-BE49-F238E27FC236}">
                <a16:creationId xmlns:a16="http://schemas.microsoft.com/office/drawing/2014/main" id="{80C6844A-66F3-440F-812B-2C6473DE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62" y="1690690"/>
            <a:ext cx="79736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48074-8124-4499-9052-C4CDCE77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7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sz="4800" b="1" dirty="0"/>
              <a:t>Componentes principales Generador Síncrono</a:t>
            </a:r>
            <a:br>
              <a:rPr lang="es-ES" b="1" dirty="0"/>
            </a:b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CEB38F-2B80-454F-B934-A086B27E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878" y="2003732"/>
            <a:ext cx="8030818" cy="42937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Rotor</a:t>
            </a:r>
            <a:r>
              <a:rPr lang="es-ES" sz="2000" dirty="0"/>
              <a:t>: Porta el campo magnético, excitado por corriente continua.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Estátor</a:t>
            </a:r>
            <a:r>
              <a:rPr lang="es-ES" sz="2000" dirty="0"/>
              <a:t>: Alberga el devanado trifásico donde se genera la tensión.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Sistema de excitación</a:t>
            </a:r>
            <a:r>
              <a:rPr lang="es-ES" sz="2000" dirty="0"/>
              <a:t>: Regula el flujo magnético.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Sistema de refrigeración</a:t>
            </a:r>
            <a:r>
              <a:rPr lang="es-ES" sz="2000" dirty="0"/>
              <a:t>: Mantiene temperaturas de operación.</a:t>
            </a:r>
          </a:p>
          <a:p>
            <a:endParaRPr lang="es-PE" sz="2000" dirty="0"/>
          </a:p>
        </p:txBody>
      </p:sp>
      <p:pic>
        <p:nvPicPr>
          <p:cNvPr id="8196" name="Picture 4" descr="alamy.com/rotor-and-stat...">
            <a:extLst>
              <a:ext uri="{FF2B5EF4-FFF2-40B4-BE49-F238E27FC236}">
                <a16:creationId xmlns:a16="http://schemas.microsoft.com/office/drawing/2014/main" id="{4FAB5407-9B82-4BBF-A73C-2D50FE74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343" y="3773908"/>
            <a:ext cx="3755371" cy="276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B23F58B8-DB04-482C-A583-B30698E5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14" y="3633228"/>
            <a:ext cx="49339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23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3767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/>
              <a:t>7. Principio </a:t>
            </a:r>
            <a:r>
              <a:rPr lang="en-US" sz="4800" b="1" dirty="0" err="1"/>
              <a:t>físico</a:t>
            </a:r>
            <a:r>
              <a:rPr lang="en-US" sz="4800" b="1" dirty="0"/>
              <a:t>: </a:t>
            </a:r>
            <a:r>
              <a:rPr lang="en-US" sz="4800" b="1" dirty="0" err="1"/>
              <a:t>Inducción</a:t>
            </a:r>
            <a:r>
              <a:rPr lang="en-US" sz="4800" b="1" dirty="0"/>
              <a:t> </a:t>
            </a:r>
            <a:r>
              <a:rPr lang="en-US" sz="4800" b="1" dirty="0" err="1"/>
              <a:t>electromagnética</a:t>
            </a:r>
            <a:endParaRPr lang="en-US" sz="4800" b="1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328D896-99A2-49DA-9D04-3D816223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27" y="2420314"/>
            <a:ext cx="7851658" cy="43068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7D1BE-342F-4F3C-BB5B-FD89B3ED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69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8. Principio de </a:t>
            </a:r>
            <a:r>
              <a:rPr lang="en-US" sz="4800" b="1" dirty="0" err="1"/>
              <a:t>funcionamiento</a:t>
            </a:r>
            <a:endParaRPr lang="es-PE" sz="48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1B89AFA-CFC8-49A1-98F2-64BEEE7C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24" y="2621587"/>
            <a:ext cx="9069069" cy="36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6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742" y="812726"/>
            <a:ext cx="10515600" cy="1325563"/>
          </a:xfrm>
        </p:spPr>
        <p:txBody>
          <a:bodyPr>
            <a:normAutofit/>
          </a:bodyPr>
          <a:lstStyle/>
          <a:p>
            <a:r>
              <a:rPr lang="es-ES" sz="4800" b="1" dirty="0"/>
              <a:t>9. Potencia en la máquina síncrona</a:t>
            </a:r>
            <a:endParaRPr sz="4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9C3962-6B1A-4395-8E9C-DCB715BD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07" y="2138289"/>
            <a:ext cx="8467153" cy="42278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47FD5-E48C-43E1-91EC-36291722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4" y="1040237"/>
            <a:ext cx="9226193" cy="1335501"/>
          </a:xfrm>
        </p:spPr>
        <p:txBody>
          <a:bodyPr>
            <a:noAutofit/>
          </a:bodyPr>
          <a:lstStyle/>
          <a:p>
            <a:r>
              <a:rPr lang="es-ES" sz="4800" b="1" dirty="0"/>
              <a:t>10. Modelo matemático en el marco d–q</a:t>
            </a:r>
            <a:endParaRPr lang="es-PE" sz="48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4593E4-B85D-43B4-9E7F-333AFCD40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83" y="2049127"/>
            <a:ext cx="8087965" cy="36758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DCEF2E-F53F-43C0-9165-276CD549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83" y="5724939"/>
            <a:ext cx="6202334" cy="725556"/>
          </a:xfrm>
          <a:prstGeom prst="rect">
            <a:avLst/>
          </a:prstGeom>
        </p:spPr>
      </p:pic>
      <p:pic>
        <p:nvPicPr>
          <p:cNvPr id="11266" name="Picture 2" descr="Ejes directo (d) y en cuadratura (q). | Download Scientific Diagram">
            <a:extLst>
              <a:ext uri="{FF2B5EF4-FFF2-40B4-BE49-F238E27FC236}">
                <a16:creationId xmlns:a16="http://schemas.microsoft.com/office/drawing/2014/main" id="{30006608-4081-4FD2-9471-99A01009F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24" y="3250062"/>
            <a:ext cx="273367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C2AF2-49BC-4411-85DB-F7B2A615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634"/>
            <a:ext cx="10515600" cy="1325563"/>
          </a:xfrm>
        </p:spPr>
        <p:txBody>
          <a:bodyPr>
            <a:normAutofit/>
          </a:bodyPr>
          <a:lstStyle/>
          <a:p>
            <a:r>
              <a:rPr lang="es-ES" sz="4800" b="1" dirty="0"/>
              <a:t>11. Relación de potencia y ángulo de carga</a:t>
            </a:r>
            <a:endParaRPr lang="es-PE" sz="48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FC6C55-E989-4B04-B65D-EAB40623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67" y="1881580"/>
            <a:ext cx="8309113" cy="48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170AA-575A-4147-9EC4-71F815158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413" y="702751"/>
            <a:ext cx="10515600" cy="1325563"/>
          </a:xfrm>
        </p:spPr>
        <p:txBody>
          <a:bodyPr>
            <a:normAutofit/>
          </a:bodyPr>
          <a:lstStyle/>
          <a:p>
            <a:r>
              <a:rPr lang="es-PE" sz="4800" b="1" dirty="0"/>
              <a:t>12. CURVAS CARACTERISTICAS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54A8925-84FC-4892-BDDB-CF4C00439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107"/>
          <a:stretch/>
        </p:blipFill>
        <p:spPr>
          <a:xfrm>
            <a:off x="1981200" y="1777603"/>
            <a:ext cx="8160026" cy="1276004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45CAC8-AFDB-4B7C-94E4-EFEFCDFE1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45"/>
          <a:stretch/>
        </p:blipFill>
        <p:spPr>
          <a:xfrm>
            <a:off x="3173897" y="2997337"/>
            <a:ext cx="6321286" cy="37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1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2010D3F-F0D9-4AB4-BE4C-F4317F00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21" y="1204471"/>
            <a:ext cx="5247861" cy="524786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98F91F4-AB76-4525-BAC0-6920C574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405668"/>
            <a:ext cx="8229600" cy="1143000"/>
          </a:xfrm>
        </p:spPr>
        <p:txBody>
          <a:bodyPr>
            <a:normAutofit/>
          </a:bodyPr>
          <a:lstStyle/>
          <a:p>
            <a:r>
              <a:rPr lang="es-PE" sz="4800" b="1" dirty="0"/>
              <a:t>12. CURVAS CARACTERISTICAS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B2123DD-C12F-4B6A-960F-B6056674C1C0}"/>
              </a:ext>
            </a:extLst>
          </p:cNvPr>
          <p:cNvSpPr txBox="1"/>
          <p:nvPr/>
        </p:nvSpPr>
        <p:spPr>
          <a:xfrm>
            <a:off x="3571461" y="6403034"/>
            <a:ext cx="6639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Link: https://www.youtube.com/watch?v=CuO2b7J10Ug</a:t>
            </a:r>
          </a:p>
        </p:txBody>
      </p:sp>
    </p:spTree>
    <p:extLst>
      <p:ext uri="{BB962C8B-B14F-4D97-AF65-F5344CB8AC3E}">
        <p14:creationId xmlns:p14="http://schemas.microsoft.com/office/powerpoint/2010/main" val="295821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15A86BF-EBAA-305B-B939-5A3DC6E8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2E02383-DD08-A0CB-7F07-CC73D7194EB3}"/>
              </a:ext>
            </a:extLst>
          </p:cNvPr>
          <p:cNvSpPr/>
          <p:nvPr/>
        </p:nvSpPr>
        <p:spPr>
          <a:xfrm>
            <a:off x="681059" y="2837092"/>
            <a:ext cx="1015374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5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ANÁLISIS DE SISTEMAS ELÉCTRICOS</a:t>
            </a:r>
            <a:br>
              <a:rPr lang="es-ES" sz="45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</a:br>
            <a:r>
              <a:rPr lang="es-ES" sz="45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CON ETAP Y DIGSILENT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EA8D86-1365-AFFE-EE28-4E63DE2507FB}"/>
              </a:ext>
            </a:extLst>
          </p:cNvPr>
          <p:cNvSpPr txBox="1"/>
          <p:nvPr/>
        </p:nvSpPr>
        <p:spPr>
          <a:xfrm>
            <a:off x="1515233" y="1401509"/>
            <a:ext cx="401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PROGRAMA DE ESPECIALIZACIÓN</a:t>
            </a:r>
          </a:p>
        </p:txBody>
      </p:sp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7E495E3-A1BB-EB18-9714-B89BF7170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65D14F-E3D5-68AF-9266-52873FA1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pPr algn="l"/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42FC1B-E1C5-870C-2A59-DAFD43ECA2FB}"/>
              </a:ext>
            </a:extLst>
          </p:cNvPr>
          <p:cNvSpPr txBox="1"/>
          <p:nvPr/>
        </p:nvSpPr>
        <p:spPr>
          <a:xfrm>
            <a:off x="1087719" y="3611490"/>
            <a:ext cx="66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Generación de Energía </a:t>
            </a:r>
            <a:r>
              <a:rPr lang="en-US" b="1" dirty="0" err="1">
                <a:solidFill>
                  <a:schemeClr val="bg1"/>
                </a:solidFill>
              </a:rPr>
              <a:t>Eléctrica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393EF4-A6EF-5E27-644A-256B7FE3A5D3}"/>
              </a:ext>
            </a:extLst>
          </p:cNvPr>
          <p:cNvSpPr txBox="1"/>
          <p:nvPr/>
        </p:nvSpPr>
        <p:spPr>
          <a:xfrm>
            <a:off x="5613184" y="5845909"/>
            <a:ext cx="66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400"/>
            </a:pPr>
            <a:r>
              <a:rPr lang="es-PE" dirty="0">
                <a:solidFill>
                  <a:schemeClr val="bg1"/>
                </a:solidFill>
              </a:rPr>
              <a:t>Autor: Alain Alvarado Aguilar</a:t>
            </a:r>
          </a:p>
        </p:txBody>
      </p:sp>
    </p:spTree>
    <p:extLst>
      <p:ext uri="{BB962C8B-B14F-4D97-AF65-F5344CB8AC3E}">
        <p14:creationId xmlns:p14="http://schemas.microsoft.com/office/powerpoint/2010/main" val="169197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714" y="463320"/>
            <a:ext cx="9137216" cy="1143000"/>
          </a:xfrm>
        </p:spPr>
        <p:txBody>
          <a:bodyPr>
            <a:noAutofit/>
          </a:bodyPr>
          <a:lstStyle/>
          <a:p>
            <a:r>
              <a:rPr sz="4800" b="1" dirty="0" err="1"/>
              <a:t>Módulo</a:t>
            </a:r>
            <a:r>
              <a:rPr sz="4800" b="1" dirty="0"/>
              <a:t> I</a:t>
            </a:r>
            <a:r>
              <a:rPr lang="en-US" sz="4800" b="1" dirty="0"/>
              <a:t>I</a:t>
            </a:r>
            <a:r>
              <a:rPr sz="4800" b="1" dirty="0"/>
              <a:t> – </a:t>
            </a:r>
            <a:r>
              <a:rPr lang="en-US" sz="4800" b="1" dirty="0" err="1"/>
              <a:t>Generación</a:t>
            </a:r>
            <a:r>
              <a:rPr lang="en-US" sz="4800" b="1" dirty="0"/>
              <a:t> de </a:t>
            </a:r>
            <a:r>
              <a:rPr lang="en-US" sz="4800" b="1" dirty="0" err="1"/>
              <a:t>Energía</a:t>
            </a:r>
            <a:r>
              <a:rPr lang="en-US" sz="4800" b="1" dirty="0"/>
              <a:t> </a:t>
            </a:r>
            <a:r>
              <a:rPr lang="en-US" sz="4800" b="1" dirty="0" err="1"/>
              <a:t>Eléctrica</a:t>
            </a:r>
            <a:endParaRPr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722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/>
              <a:t>1. Introducción</a:t>
            </a:r>
          </a:p>
          <a:p>
            <a:pPr marL="357188" indent="0" algn="just">
              <a:buNone/>
            </a:pPr>
            <a:r>
              <a:rPr lang="es-ES" sz="2000" dirty="0"/>
              <a:t>La generación eléctrica es el primer eslabón del sistema de potencia.</a:t>
            </a:r>
            <a:br>
              <a:rPr lang="es-ES" sz="2000" dirty="0"/>
            </a:br>
            <a:r>
              <a:rPr lang="es-ES" sz="2000" dirty="0"/>
              <a:t>Consiste en la conversión de diferentes formas de energía (mecánica, térmica, química, radiante, nuclear) en energía eléctrica utilizable.</a:t>
            </a:r>
            <a:br>
              <a:rPr lang="es-ES" sz="2000" dirty="0"/>
            </a:br>
            <a:r>
              <a:rPr lang="es-ES" sz="2000" dirty="0"/>
              <a:t>Su correcta planificación y operación garantizan un suministro confiable y económico.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4BBA435-EAAF-4E7A-943D-29317536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11" y="3669865"/>
            <a:ext cx="3000028" cy="30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5081AE-9C99-43F1-B8A2-C99A6359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35" y="3650415"/>
            <a:ext cx="3740426" cy="30215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2153"/>
            <a:ext cx="10515600" cy="1325563"/>
          </a:xfrm>
        </p:spPr>
        <p:txBody>
          <a:bodyPr>
            <a:noAutofit/>
          </a:bodyPr>
          <a:lstStyle/>
          <a:p>
            <a:r>
              <a:rPr lang="es-ES" sz="4400" b="1" dirty="0"/>
              <a:t>2. Principio básico de la generación eléctrica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78769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Ley de Faraday:</a:t>
            </a:r>
            <a:r>
              <a:rPr lang="es-ES" sz="2000" dirty="0"/>
              <a:t> Una corriente eléctrica se induce en un conductor cuando este se mueve dentro de un campo magnético.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Generadores eléctricos:</a:t>
            </a:r>
            <a:r>
              <a:rPr lang="es-ES" sz="2000" dirty="0"/>
              <a:t> Dispositivos que convierten energía mecánica en eléctrica mediante inducción electromagnética.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Energía primaria → Energía mecánica → Energía eléctrica.</a:t>
            </a:r>
            <a:endParaRPr lang="es-ES" sz="2000" dirty="0"/>
          </a:p>
          <a:p>
            <a:pPr marL="0" indent="0">
              <a:buNone/>
              <a:defRPr sz="1400"/>
            </a:pPr>
            <a:endParaRPr dirty="0"/>
          </a:p>
        </p:txBody>
      </p:sp>
      <p:pic>
        <p:nvPicPr>
          <p:cNvPr id="6146" name="Picture 2" descr="Motor Trifasico Aprende Facil">
            <a:extLst>
              <a:ext uri="{FF2B5EF4-FFF2-40B4-BE49-F238E27FC236}">
                <a16:creationId xmlns:a16="http://schemas.microsoft.com/office/drawing/2014/main" id="{099E7EC2-C22E-48CB-A3A9-F0F95C7E89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63" y="3624931"/>
            <a:ext cx="2113722" cy="283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501"/>
            <a:ext cx="10515600" cy="1325563"/>
          </a:xfrm>
        </p:spPr>
        <p:txBody>
          <a:bodyPr>
            <a:normAutofit/>
          </a:bodyPr>
          <a:lstStyle/>
          <a:p>
            <a:r>
              <a:rPr lang="es-ES" sz="4800" b="1" dirty="0"/>
              <a:t>3. Tipos de centrales eléctricas</a:t>
            </a:r>
            <a:endParaRPr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18410"/>
            <a:ext cx="8229600" cy="4780722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s-ES" sz="4500" b="1" dirty="0"/>
              <a:t>A. Centrales hidroeléctricas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500" b="1" dirty="0"/>
              <a:t>Fuente:</a:t>
            </a:r>
            <a:r>
              <a:rPr lang="es-ES" sz="4500" dirty="0"/>
              <a:t> Energía potencial del agua almacenada en presas.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500" b="1" dirty="0"/>
              <a:t>Proceso:</a:t>
            </a:r>
            <a:r>
              <a:rPr lang="es-ES" sz="4500" dirty="0"/>
              <a:t> El agua mueve turbinas hidráulicas que accionan generadores.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500" b="1" dirty="0"/>
              <a:t>Ventajas:</a:t>
            </a:r>
            <a:r>
              <a:rPr lang="es-ES" sz="4500" dirty="0"/>
              <a:t> Energía renovable, bajas emisiones.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500" b="1" dirty="0"/>
              <a:t>Desventajas:</a:t>
            </a:r>
            <a:r>
              <a:rPr lang="es-ES" sz="4500" dirty="0"/>
              <a:t> Impacto ambiental en ecosistemas y necesidad de grandes obras.</a:t>
            </a:r>
          </a:p>
          <a:p>
            <a:pPr marL="0" indent="0">
              <a:buNone/>
            </a:pPr>
            <a:endParaRPr lang="es-ES" sz="4500" dirty="0"/>
          </a:p>
          <a:p>
            <a:pPr marL="0" indent="0">
              <a:buNone/>
            </a:pPr>
            <a:r>
              <a:rPr lang="en-US" sz="4500" b="1" dirty="0"/>
              <a:t>B. </a:t>
            </a:r>
            <a:r>
              <a:rPr lang="en-US" sz="4500" b="1" dirty="0" err="1"/>
              <a:t>Centrales</a:t>
            </a:r>
            <a:r>
              <a:rPr lang="en-US" sz="4500" b="1" dirty="0"/>
              <a:t> </a:t>
            </a:r>
            <a:r>
              <a:rPr lang="en-US" sz="4500" b="1" dirty="0" err="1"/>
              <a:t>termoeléctricas</a:t>
            </a:r>
            <a:endParaRPr lang="en-US" sz="4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500" b="1" dirty="0"/>
              <a:t>Fuente:</a:t>
            </a:r>
            <a:r>
              <a:rPr lang="en-US" sz="4500" dirty="0"/>
              <a:t> Combustibles </a:t>
            </a:r>
            <a:r>
              <a:rPr lang="en-US" sz="4500" dirty="0" err="1"/>
              <a:t>fósiles</a:t>
            </a:r>
            <a:r>
              <a:rPr lang="en-US" sz="4500" dirty="0"/>
              <a:t> (</a:t>
            </a:r>
            <a:r>
              <a:rPr lang="en-US" sz="4500" dirty="0" err="1"/>
              <a:t>carbón</a:t>
            </a:r>
            <a:r>
              <a:rPr lang="en-US" sz="4500" dirty="0"/>
              <a:t>, gas natural, </a:t>
            </a:r>
            <a:r>
              <a:rPr lang="en-US" sz="4500" dirty="0" err="1"/>
              <a:t>petróleo</a:t>
            </a:r>
            <a:r>
              <a:rPr lang="en-US" sz="4500" dirty="0"/>
              <a:t>) o </a:t>
            </a:r>
            <a:r>
              <a:rPr lang="en-US" sz="4500" dirty="0" err="1"/>
              <a:t>biomasa</a:t>
            </a:r>
            <a:r>
              <a:rPr lang="en-US" sz="45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500" b="1" dirty="0" err="1"/>
              <a:t>Proceso</a:t>
            </a:r>
            <a:r>
              <a:rPr lang="en-US" sz="4500" b="1" dirty="0"/>
              <a:t>:</a:t>
            </a:r>
            <a:r>
              <a:rPr lang="en-US" sz="4500" dirty="0"/>
              <a:t> </a:t>
            </a:r>
            <a:r>
              <a:rPr lang="en-US" sz="4500" dirty="0" err="1"/>
              <a:t>Combustión</a:t>
            </a:r>
            <a:r>
              <a:rPr lang="en-US" sz="4500" dirty="0"/>
              <a:t> → </a:t>
            </a:r>
            <a:r>
              <a:rPr lang="en-US" sz="4500" dirty="0" err="1"/>
              <a:t>Calor</a:t>
            </a:r>
            <a:r>
              <a:rPr lang="en-US" sz="4500" dirty="0"/>
              <a:t> → Vapor → </a:t>
            </a:r>
            <a:r>
              <a:rPr lang="en-US" sz="4500" dirty="0" err="1"/>
              <a:t>Turbina</a:t>
            </a:r>
            <a:r>
              <a:rPr lang="en-US" sz="4500" dirty="0"/>
              <a:t> → </a:t>
            </a:r>
            <a:r>
              <a:rPr lang="en-US" sz="4500" dirty="0" err="1"/>
              <a:t>Generador</a:t>
            </a:r>
            <a:r>
              <a:rPr lang="en-US" sz="45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500" b="1" dirty="0" err="1"/>
              <a:t>Ventajas</a:t>
            </a:r>
            <a:r>
              <a:rPr lang="en-US" sz="4500" b="1" dirty="0"/>
              <a:t>:</a:t>
            </a:r>
            <a:r>
              <a:rPr lang="en-US" sz="4500" dirty="0"/>
              <a:t> </a:t>
            </a:r>
            <a:r>
              <a:rPr lang="en-US" sz="4500" dirty="0" err="1"/>
              <a:t>Producción</a:t>
            </a:r>
            <a:r>
              <a:rPr lang="en-US" sz="4500" dirty="0"/>
              <a:t> </a:t>
            </a:r>
            <a:r>
              <a:rPr lang="en-US" sz="4500" dirty="0" err="1"/>
              <a:t>estable</a:t>
            </a:r>
            <a:r>
              <a:rPr lang="en-US" sz="4500" dirty="0"/>
              <a:t> y continua.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500" b="1" dirty="0" err="1"/>
              <a:t>Desventajas</a:t>
            </a:r>
            <a:r>
              <a:rPr lang="en-US" sz="4500" b="1" dirty="0"/>
              <a:t>:</a:t>
            </a:r>
            <a:r>
              <a:rPr lang="en-US" sz="4500" dirty="0"/>
              <a:t> </a:t>
            </a:r>
            <a:r>
              <a:rPr lang="en-US" sz="4500" dirty="0" err="1"/>
              <a:t>Altas</a:t>
            </a:r>
            <a:r>
              <a:rPr lang="en-US" sz="4500" dirty="0"/>
              <a:t> </a:t>
            </a:r>
            <a:r>
              <a:rPr lang="en-US" sz="4500" dirty="0" err="1"/>
              <a:t>emisiones</a:t>
            </a:r>
            <a:r>
              <a:rPr lang="en-US" sz="4500" dirty="0"/>
              <a:t> de CO₂, </a:t>
            </a:r>
            <a:r>
              <a:rPr lang="en-US" sz="4500" dirty="0" err="1"/>
              <a:t>dependencia</a:t>
            </a:r>
            <a:r>
              <a:rPr lang="en-US" sz="4500" dirty="0"/>
              <a:t> de combustibles.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s-ES" sz="4500" b="1" dirty="0"/>
              <a:t>C. Centrales nucleares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500" b="1" dirty="0"/>
              <a:t>Fuente:</a:t>
            </a:r>
            <a:r>
              <a:rPr lang="es-ES" sz="4500" dirty="0"/>
              <a:t> Energía liberada por fisión nuclear (uranio, plutonio).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500" b="1" dirty="0"/>
              <a:t>Proceso:</a:t>
            </a:r>
            <a:r>
              <a:rPr lang="es-ES" sz="4500" dirty="0"/>
              <a:t> Reacción nuclear controlada → Calor → Vapor → Turbina → Generador.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500" b="1" dirty="0"/>
              <a:t>Ventajas:</a:t>
            </a:r>
            <a:r>
              <a:rPr lang="es-ES" sz="4500" dirty="0"/>
              <a:t> Alta potencia, bajas emisiones directas.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500" b="1" dirty="0"/>
              <a:t>Desventajas:</a:t>
            </a:r>
            <a:r>
              <a:rPr lang="es-ES" sz="4500" dirty="0"/>
              <a:t> Gestión de residuos radiactivos, riesgo de accidentes.</a:t>
            </a:r>
          </a:p>
          <a:p>
            <a:pPr marL="0" indent="0">
              <a:buNone/>
              <a:defRPr sz="1400"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029" y="261041"/>
            <a:ext cx="8229600" cy="1143000"/>
          </a:xfrm>
        </p:spPr>
        <p:txBody>
          <a:bodyPr>
            <a:normAutofit/>
          </a:bodyPr>
          <a:lstStyle/>
          <a:p>
            <a:r>
              <a:rPr lang="es-ES" sz="4800" b="1" dirty="0"/>
              <a:t>3. Tipos de centrales eléctricas</a:t>
            </a:r>
            <a:endParaRPr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32452"/>
            <a:ext cx="8229600" cy="55261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sz="1900" b="1" dirty="0"/>
              <a:t>D. Centrales solares fotovoltaicas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Fuente:</a:t>
            </a:r>
            <a:r>
              <a:rPr lang="es-ES" sz="1900" dirty="0"/>
              <a:t> Radiación solar.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Proceso:</a:t>
            </a:r>
            <a:r>
              <a:rPr lang="es-ES" sz="1900" dirty="0"/>
              <a:t> Celdas fotovoltaicas convierten la luz en electricidad.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Ventajas:</a:t>
            </a:r>
            <a:r>
              <a:rPr lang="es-ES" sz="1900" dirty="0"/>
              <a:t> Energía limpia, modular y escalable.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Desventajas:</a:t>
            </a:r>
            <a:r>
              <a:rPr lang="es-ES" sz="1900" dirty="0"/>
              <a:t> Intermitencia y dependencia de la radiación solar.</a:t>
            </a:r>
          </a:p>
          <a:p>
            <a:pPr marL="0" indent="0">
              <a:buNone/>
            </a:pPr>
            <a:endParaRPr lang="es-ES" sz="1900" dirty="0"/>
          </a:p>
          <a:p>
            <a:pPr marL="0" indent="0">
              <a:buNone/>
            </a:pPr>
            <a:r>
              <a:rPr lang="es-ES" sz="1900" b="1" dirty="0"/>
              <a:t>E. Centrales solares termoeléctricas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Fuente:</a:t>
            </a:r>
            <a:r>
              <a:rPr lang="es-ES" sz="1900" dirty="0"/>
              <a:t> Radiación solar concentrada.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Proceso:</a:t>
            </a:r>
            <a:r>
              <a:rPr lang="es-ES" sz="1900" dirty="0"/>
              <a:t> Calor → Fluido térmico → Vapor → Turbina → Generador.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Ventajas:</a:t>
            </a:r>
            <a:r>
              <a:rPr lang="es-ES" sz="1900" dirty="0"/>
              <a:t> Puede incorporar almacenamiento térmico.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Desventajas:</a:t>
            </a:r>
            <a:r>
              <a:rPr lang="es-ES" sz="1900" dirty="0"/>
              <a:t> Requiere grandes extensiones y alta irradiación.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s-ES" sz="1900" b="1" dirty="0"/>
              <a:t>F. Centrales eólicas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Fuente:</a:t>
            </a:r>
            <a:r>
              <a:rPr lang="es-ES" sz="1900" dirty="0"/>
              <a:t> Energía cinética del viento.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Proceso:</a:t>
            </a:r>
            <a:r>
              <a:rPr lang="es-ES" sz="1900" dirty="0"/>
              <a:t> Aerogeneradores convierten el movimiento del aire en electricidad.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Ventajas:</a:t>
            </a:r>
            <a:r>
              <a:rPr lang="es-ES" sz="1900" dirty="0"/>
              <a:t> Energía renovable, bajos costos operativos.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Desventajas:</a:t>
            </a:r>
            <a:r>
              <a:rPr lang="es-ES" sz="1900" dirty="0"/>
              <a:t> Variabilidad y posible impacto paisajístico.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900" dirty="0"/>
          </a:p>
          <a:p>
            <a:pPr marL="0" indent="0">
              <a:buNone/>
            </a:pPr>
            <a:r>
              <a:rPr lang="es-ES" sz="1900" b="1" dirty="0"/>
              <a:t>G. Centrales geotérmicas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Fuente:</a:t>
            </a:r>
            <a:r>
              <a:rPr lang="es-ES" sz="1900" dirty="0"/>
              <a:t> Calor interno de la Tierra.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Proceso:</a:t>
            </a:r>
            <a:r>
              <a:rPr lang="es-ES" sz="1900" dirty="0"/>
              <a:t> Vapor o agua caliente geotérmica mueve turbinas.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Ventajas:</a:t>
            </a:r>
            <a:r>
              <a:rPr lang="es-ES" sz="1900" dirty="0"/>
              <a:t> Fuente constante y renovable.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900" b="1" dirty="0"/>
              <a:t>Desventajas:</a:t>
            </a:r>
            <a:r>
              <a:rPr lang="es-ES" sz="1900" dirty="0"/>
              <a:t> Ubicación limitada a zonas geotérmicas.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0" indent="0">
              <a:buNone/>
              <a:defRPr sz="1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5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800" b="1" dirty="0"/>
              <a:t>4. Clasificación según el uso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1217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Base:</a:t>
            </a:r>
            <a:r>
              <a:rPr lang="es-ES" sz="2000" dirty="0"/>
              <a:t> Operan de forma continua para cubrir la demanda mínima (nuclear, hidroeléctrica de embalse, térmica a carbón).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Punta:</a:t>
            </a:r>
            <a:r>
              <a:rPr lang="es-ES" sz="2000" dirty="0"/>
              <a:t> Se encienden en momentos de alta demanda (gas natural, diésel).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/>
              <a:t>Intermedias:</a:t>
            </a:r>
            <a:r>
              <a:rPr lang="es-ES" sz="2000" dirty="0"/>
              <a:t> Combinan periodos de operación continua y de parada.</a:t>
            </a:r>
          </a:p>
          <a:p>
            <a:pPr marL="0" indent="0">
              <a:buNone/>
              <a:defRPr sz="1400"/>
            </a:pPr>
            <a:endParaRPr lang="es-ES" dirty="0"/>
          </a:p>
          <a:p>
            <a:pPr marL="0" indent="0">
              <a:buNone/>
              <a:defRPr sz="1400"/>
            </a:pPr>
            <a:endParaRPr dirty="0"/>
          </a:p>
        </p:txBody>
      </p:sp>
      <p:pic>
        <p:nvPicPr>
          <p:cNvPr id="7170" name="Picture 2" descr="Cómo Aprovechar el Almacenamiento de Energía para Ahorrar en Horas Punta en  tu Industria? - Luxun">
            <a:extLst>
              <a:ext uri="{FF2B5EF4-FFF2-40B4-BE49-F238E27FC236}">
                <a16:creationId xmlns:a16="http://schemas.microsoft.com/office/drawing/2014/main" id="{176CCB8C-6320-4AD7-BEEE-7DE71EC3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3287216"/>
            <a:ext cx="6118091" cy="34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9524"/>
            <a:ext cx="10515600" cy="1325563"/>
          </a:xfrm>
        </p:spPr>
        <p:txBody>
          <a:bodyPr>
            <a:noAutofit/>
          </a:bodyPr>
          <a:lstStyle/>
          <a:p>
            <a:r>
              <a:rPr lang="es-ES" sz="4800" b="1" dirty="0"/>
              <a:t>5. Factores de selección de la fuente de generación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6491" y="3142837"/>
            <a:ext cx="8559018" cy="28384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Disponibilidad de recursos.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Costo de inversión y operación.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Impacto ambiental.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Seguridad y confiabilidad.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Tiempo de construcción.</a:t>
            </a:r>
          </a:p>
          <a:p>
            <a:pPr>
              <a:defRPr sz="1400"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g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na" id="{0A174B59-3738-4C8E-84BE-A8AC368CFDFF}" vid="{CF629974-DB5B-409E-8FD5-BB7C61636E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magna</Template>
  <TotalTime>1570</TotalTime>
  <Words>679</Words>
  <Application>Microsoft Office PowerPoint</Application>
  <PresentationFormat>Panorámica</PresentationFormat>
  <Paragraphs>81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Prompt</vt:lpstr>
      <vt:lpstr>magna</vt:lpstr>
      <vt:lpstr>Presentación de PowerPoint</vt:lpstr>
      <vt:lpstr>Presentación de PowerPoint</vt:lpstr>
      <vt:lpstr>Módulo 2</vt:lpstr>
      <vt:lpstr>Módulo II – Generación de Energía Eléctrica</vt:lpstr>
      <vt:lpstr>2. Principio básico de la generación eléctrica</vt:lpstr>
      <vt:lpstr>3. Tipos de centrales eléctricas</vt:lpstr>
      <vt:lpstr>3. Tipos de centrales eléctricas</vt:lpstr>
      <vt:lpstr>4. Clasificación según el uso</vt:lpstr>
      <vt:lpstr>5. Factores de selección de la fuente de generación</vt:lpstr>
      <vt:lpstr>6. Tendencias y futuro</vt:lpstr>
      <vt:lpstr>Componentes principales Generador Síncrono </vt:lpstr>
      <vt:lpstr>7. Principio físico: Inducción electromagnética</vt:lpstr>
      <vt:lpstr>8. Principio de funcionamiento</vt:lpstr>
      <vt:lpstr>9. Potencia en la máquina síncrona</vt:lpstr>
      <vt:lpstr>10. Modelo matemático en el marco d–q</vt:lpstr>
      <vt:lpstr>11. Relación de potencia y ángulo de carga</vt:lpstr>
      <vt:lpstr>12. CURVAS CARACTERISTICAS</vt:lpstr>
      <vt:lpstr>12. CURVAS CARACTERISTICAS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I – Introducción a los Sistemas de Potencia</dc:title>
  <dc:subject/>
  <dc:creator>ALAIN ALVARADO</dc:creator>
  <cp:keywords/>
  <dc:description>generated using python-pptx</dc:description>
  <cp:lastModifiedBy>User</cp:lastModifiedBy>
  <cp:revision>16</cp:revision>
  <dcterms:created xsi:type="dcterms:W3CDTF">2013-01-27T09:14:16Z</dcterms:created>
  <dcterms:modified xsi:type="dcterms:W3CDTF">2025-08-26T18:19:09Z</dcterms:modified>
  <cp:category/>
</cp:coreProperties>
</file>